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7" r:id="rId2"/>
    <p:sldId id="358" r:id="rId3"/>
    <p:sldId id="382" r:id="rId4"/>
    <p:sldId id="362" r:id="rId5"/>
    <p:sldId id="366" r:id="rId6"/>
    <p:sldId id="369" r:id="rId7"/>
    <p:sldId id="368" r:id="rId8"/>
    <p:sldId id="370" r:id="rId9"/>
    <p:sldId id="367" r:id="rId10"/>
    <p:sldId id="379" r:id="rId11"/>
    <p:sldId id="371" r:id="rId12"/>
    <p:sldId id="374" r:id="rId13"/>
    <p:sldId id="373" r:id="rId14"/>
    <p:sldId id="381" r:id="rId15"/>
    <p:sldId id="375" r:id="rId16"/>
    <p:sldId id="383" r:id="rId17"/>
    <p:sldId id="378" r:id="rId18"/>
    <p:sldId id="377" r:id="rId19"/>
    <p:sldId id="384" r:id="rId20"/>
    <p:sldId id="365" r:id="rId21"/>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118" d="100"/>
          <a:sy n="118" d="100"/>
        </p:scale>
        <p:origin x="-1350" y="-54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17.11.2021</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Directorate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OMNIA VINCENT SAPIENTA</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DCS_Missions\OPAR-Brief\LOGOS\VID_logo.png"/>
          <p:cNvPicPr>
            <a:picLocks noChangeAspect="1" noChangeArrowheads="1"/>
          </p:cNvPicPr>
          <p:nvPr userDrawn="1"/>
        </p:nvPicPr>
        <p:blipFill>
          <a:blip r:embed="rId14" cstate="print"/>
          <a:srcRect/>
          <a:stretch>
            <a:fillRect/>
          </a:stretch>
        </p:blipFill>
        <p:spPr bwMode="auto">
          <a:xfrm>
            <a:off x="8092" y="8093"/>
            <a:ext cx="294905" cy="267494"/>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hyperlink" Target="https://raw.githubusercontent.com/132nd-vWing/VIS/master/BASIC/PUBLISHED/INTREP%20VIS%20B-001%20Generic%20Ground%20Force%20Structure%20v1.0.pdf" TargetMode="External"/><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5.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VID-OPAR-002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2021-11-15</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1.0 </a:t>
            </a:r>
            <a:endParaRPr lang="en-US" sz="1400" dirty="0">
              <a:latin typeface="Arial" pitchFamily="34" charset="0"/>
              <a:cs typeface="Arial" pitchFamily="34" charset="0"/>
            </a:endParaRPr>
          </a:p>
        </p:txBody>
      </p:sp>
      <p:sp>
        <p:nvSpPr>
          <p:cNvPr id="12" name="TekstSylinder 11"/>
          <p:cNvSpPr txBox="1"/>
          <p:nvPr/>
        </p:nvSpPr>
        <p:spPr>
          <a:xfrm>
            <a:off x="0" y="2067694"/>
            <a:ext cx="9143999"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DIRECTORATE</a:t>
            </a:r>
          </a:p>
          <a:p>
            <a:pPr algn="ctr"/>
            <a:r>
              <a:rPr lang="en-US" b="1" i="1" dirty="0" smtClean="0">
                <a:solidFill>
                  <a:srgbClr val="35261F"/>
                </a:solidFill>
                <a:latin typeface="Constantia" pitchFamily="18" charset="0"/>
              </a:rPr>
              <a:t>OMNIA VINCIT SAPIENTA</a:t>
            </a:r>
            <a:endParaRPr lang="en-US" b="1" i="1" dirty="0">
              <a:solidFill>
                <a:srgbClr val="35261F"/>
              </a:solidFill>
              <a:latin typeface="Constantia" pitchFamily="18" charset="0"/>
            </a:endParaRPr>
          </a:p>
        </p:txBody>
      </p:sp>
      <p:pic>
        <p:nvPicPr>
          <p:cNvPr id="1026" name="Picture 2" descr="D:\DCS_Missions\OPAR-Brief\LOGOS\VID_logo.png"/>
          <p:cNvPicPr>
            <a:picLocks noChangeAspect="1" noChangeArrowheads="1"/>
          </p:cNvPicPr>
          <p:nvPr/>
        </p:nvPicPr>
        <p:blipFill>
          <a:blip r:embed="rId3" cstate="print"/>
          <a:srcRect/>
          <a:stretch>
            <a:fillRect/>
          </a:stretch>
        </p:blipFill>
        <p:spPr bwMode="auto">
          <a:xfrm>
            <a:off x="3275857" y="259414"/>
            <a:ext cx="2016224" cy="182881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may have a local point defense. The intention for the point defense is to be able to shoot down Anti Radiation Missiles (ARM) that are being launched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target.</a:t>
            </a:r>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smtClean="0"/>
              <a:t>Continuous 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p>
          <a:p>
            <a:endParaRPr lang="en-US" sz="1200" dirty="0" smtClean="0"/>
          </a:p>
          <a:p>
            <a:r>
              <a:rPr lang="en-US" sz="1200" dirty="0" smtClean="0"/>
              <a:t>Air Defense fighters can be controlled either from AWACS if a country have that, or they can be controlled by  Ground Controlled Intercept (GCI),  where a human controller, normally situated in the ADCC or SCC vectors the air defense fighters against incoming threat.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100" b="1" dirty="0" smtClean="0"/>
              <a:t>ARM defense </a:t>
            </a:r>
          </a:p>
          <a:p>
            <a:r>
              <a:rPr lang="en-US" sz="1100" dirty="0" smtClean="0"/>
              <a:t>SAM sites and EW radars will shut down their radars if they  assess that a  ARM (Anti Radiation Missile) is heading for them. For this to happen, the SAM site has to detect the ARM missile with its radar.</a:t>
            </a:r>
          </a:p>
          <a:p>
            <a:endParaRPr lang="en-US" sz="1100" dirty="0" smtClean="0"/>
          </a:p>
          <a:p>
            <a:r>
              <a:rPr lang="en-US" sz="1100" dirty="0" smtClean="0"/>
              <a:t>SAMs will not shut down for each ARM launched in the air, but they will calculate if a missile is going to land close enough to their position, and if so, they will turn silent and stop feeding information to the ARM missile.</a:t>
            </a:r>
          </a:p>
          <a:p>
            <a:endParaRPr lang="en-US" sz="1100" dirty="0" smtClean="0"/>
          </a:p>
          <a:p>
            <a:r>
              <a:rPr lang="en-US" sz="1100" b="1" dirty="0" smtClean="0"/>
              <a:t>Point defense</a:t>
            </a:r>
          </a:p>
          <a:p>
            <a:r>
              <a:rPr lang="en-US" sz="1100" dirty="0" smtClean="0"/>
              <a:t>If an ARM was launched on an emitter, other friendly radars that are close enough can detect the missile incoming and intercept it with their own weapons. For this are required more modern radars, that can pick up the radar cross section (RCS) of an ARM missiles. SA-10 and SA-15 are powerful enough to employ this tactic to shoot down ARMs. SA-10 systems are strategic systems and will not be used in a point defense role, while the SA-15 is often used in the point defense role.</a:t>
            </a:r>
          </a:p>
          <a:p>
            <a:endParaRPr lang="en-US" sz="1100" dirty="0" smtClean="0"/>
          </a:p>
          <a:p>
            <a:endParaRPr lang="en-US" sz="1100" dirty="0" smtClean="0"/>
          </a:p>
          <a:p>
            <a:endParaRPr lang="nb-NO" sz="11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2: Syrian IADS</a:t>
            </a:r>
            <a:endParaRPr lang="en-US" sz="4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20000"/>
          </a:bodyPr>
          <a:lstStyle/>
          <a:p>
            <a:r>
              <a:rPr lang="en-US" sz="1200" dirty="0" smtClean="0"/>
              <a:t>The Syrian IADS is organized in 3 separate sectors: Syrian Air Defense Force Sector West (SYR ADF S W), Syrian Air Defense Force Sector  East (SYR ADF S N) and Syrian Air Defense Sector South (SYR ADF S S).</a:t>
            </a:r>
          </a:p>
          <a:p>
            <a:endParaRPr lang="en-US" sz="1200" dirty="0" smtClean="0"/>
          </a:p>
          <a:p>
            <a:endParaRPr lang="en-US" sz="1200" dirty="0" smtClean="0"/>
          </a:p>
          <a:p>
            <a:r>
              <a:rPr lang="en-US" sz="1200" dirty="0" smtClean="0"/>
              <a:t>The Syrian IADS is split into three elements: </a:t>
            </a:r>
          </a:p>
          <a:p>
            <a:r>
              <a:rPr lang="en-US" sz="1200" dirty="0" smtClean="0"/>
              <a:t>First, Interceptor aircraft on QRA duty protect the entire Syrian airspace.</a:t>
            </a:r>
          </a:p>
          <a:p>
            <a:endParaRPr lang="en-US" sz="1200" dirty="0" smtClean="0"/>
          </a:p>
          <a:p>
            <a:r>
              <a:rPr lang="en-US" sz="1200" dirty="0" smtClean="0"/>
              <a:t>Second, large static SAMs such as SA-2 and SA-3 is used to protect key airfields and strategic locations such as Damascus.</a:t>
            </a:r>
          </a:p>
          <a:p>
            <a:endParaRPr lang="en-US" sz="1200" dirty="0" smtClean="0"/>
          </a:p>
          <a:p>
            <a:r>
              <a:rPr lang="en-US" sz="1200" dirty="0" smtClean="0"/>
              <a:t>The third element is mobile SAMs such as SA-6 and SA-11  which is used to fill gaps in the coverage. These systems are mobile to avoid being targeted by long range precision guided munitions. </a:t>
            </a:r>
          </a:p>
          <a:p>
            <a:r>
              <a:rPr lang="en-US" sz="1200" dirty="0" smtClean="0"/>
              <a:t> </a:t>
            </a:r>
          </a:p>
          <a:p>
            <a:endParaRPr lang="en-US" sz="1200" dirty="0" smtClean="0"/>
          </a:p>
          <a:p>
            <a:r>
              <a:rPr lang="en-US" sz="1200" dirty="0" smtClean="0"/>
              <a:t>The air force operated GCI (Ground Controlled Intercept) system forms the top tier of the IADS, supporting fighters with GCI vectors, but also </a:t>
            </a:r>
            <a:r>
              <a:rPr lang="en-US" sz="1200" dirty="0" err="1" smtClean="0"/>
              <a:t>datalinking</a:t>
            </a:r>
            <a:r>
              <a:rPr lang="en-US" sz="1200" dirty="0" smtClean="0"/>
              <a:t> early warning information down to individual SAMs . GCI conducts control of interceptors from the sector command center. The interceptor aircraft can come from other sectors, as they will be scrambled from the Air Defense Command Center.</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pSp>
        <p:nvGrpSpPr>
          <p:cNvPr id="21" name="Gruppe 20"/>
          <p:cNvGrpSpPr/>
          <p:nvPr/>
        </p:nvGrpSpPr>
        <p:grpSpPr>
          <a:xfrm>
            <a:off x="5364088" y="627534"/>
            <a:ext cx="3349450" cy="4292181"/>
            <a:chOff x="5364088" y="627534"/>
            <a:chExt cx="3349450" cy="4292181"/>
          </a:xfrm>
        </p:grpSpPr>
        <p:pic>
          <p:nvPicPr>
            <p:cNvPr id="22" name="Picture 3"/>
            <p:cNvPicPr>
              <a:picLocks noChangeAspect="1" noChangeArrowheads="1"/>
            </p:cNvPicPr>
            <p:nvPr/>
          </p:nvPicPr>
          <p:blipFill>
            <a:blip r:embed="rId3" cstate="print"/>
            <a:srcRect/>
            <a:stretch>
              <a:fillRect/>
            </a:stretch>
          </p:blipFill>
          <p:spPr bwMode="auto">
            <a:xfrm>
              <a:off x="5364088" y="627534"/>
              <a:ext cx="3111292" cy="4292181"/>
            </a:xfrm>
            <a:prstGeom prst="rect">
              <a:avLst/>
            </a:prstGeom>
            <a:noFill/>
            <a:ln w="9525">
              <a:noFill/>
              <a:miter lim="800000"/>
              <a:headEnd/>
              <a:tailEnd/>
            </a:ln>
          </p:spPr>
        </p:pic>
        <p:sp>
          <p:nvSpPr>
            <p:cNvPr id="23" name="Frihåndsform 22"/>
            <p:cNvSpPr/>
            <p:nvPr/>
          </p:nvSpPr>
          <p:spPr>
            <a:xfrm>
              <a:off x="6039852" y="1059582"/>
              <a:ext cx="1196443" cy="2088232"/>
            </a:xfrm>
            <a:custGeom>
              <a:avLst/>
              <a:gdLst>
                <a:gd name="connsiteX0" fmla="*/ 729915 w 1279358"/>
                <a:gd name="connsiteY0" fmla="*/ 20053 h 2105526"/>
                <a:gd name="connsiteX1" fmla="*/ 469231 w 1279358"/>
                <a:gd name="connsiteY1" fmla="*/ 561474 h 2105526"/>
                <a:gd name="connsiteX2" fmla="*/ 64168 w 1279358"/>
                <a:gd name="connsiteY2" fmla="*/ 862263 h 2105526"/>
                <a:gd name="connsiteX3" fmla="*/ 0 w 1279358"/>
                <a:gd name="connsiteY3" fmla="*/ 1114926 h 2105526"/>
                <a:gd name="connsiteX4" fmla="*/ 140368 w 1279358"/>
                <a:gd name="connsiteY4" fmla="*/ 1391653 h 2105526"/>
                <a:gd name="connsiteX5" fmla="*/ 76200 w 1279358"/>
                <a:gd name="connsiteY5" fmla="*/ 1676400 h 2105526"/>
                <a:gd name="connsiteX6" fmla="*/ 136358 w 1279358"/>
                <a:gd name="connsiteY6" fmla="*/ 2105526 h 2105526"/>
                <a:gd name="connsiteX7" fmla="*/ 1279358 w 1279358"/>
                <a:gd name="connsiteY7" fmla="*/ 2097505 h 2105526"/>
                <a:gd name="connsiteX8" fmla="*/ 1263315 w 1279358"/>
                <a:gd name="connsiteY8" fmla="*/ 0 h 2105526"/>
                <a:gd name="connsiteX9" fmla="*/ 729915 w 1279358"/>
                <a:gd name="connsiteY9" fmla="*/ 20053 h 2105526"/>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96443 w 1279358"/>
                <a:gd name="connsiteY8" fmla="*/ 0 h 2104723"/>
                <a:gd name="connsiteX9" fmla="*/ 729915 w 1279358"/>
                <a:gd name="connsiteY9" fmla="*/ 19250 h 2104723"/>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24435 w 1279358"/>
                <a:gd name="connsiteY8" fmla="*/ 0 h 2104723"/>
                <a:gd name="connsiteX9" fmla="*/ 729915 w 1279358"/>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5 w 1196443"/>
                <a:gd name="connsiteY8" fmla="*/ 0 h 2104723"/>
                <a:gd name="connsiteX9" fmla="*/ 729915 w 1196443"/>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6 w 1196443"/>
                <a:gd name="connsiteY8" fmla="*/ 0 h 2104723"/>
                <a:gd name="connsiteX9" fmla="*/ 729915 w 1196443"/>
                <a:gd name="connsiteY9" fmla="*/ 19250 h 2104723"/>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1196443 w 1196443"/>
                <a:gd name="connsiteY7" fmla="*/ 2088232 h 2088232"/>
                <a:gd name="connsiteX8" fmla="*/ 1124436 w 1196443"/>
                <a:gd name="connsiteY8" fmla="*/ 0 h 2088232"/>
                <a:gd name="connsiteX9" fmla="*/ 729915 w 1196443"/>
                <a:gd name="connsiteY9"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244643 w 1196443"/>
                <a:gd name="connsiteY7" fmla="*/ 1888155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2016224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1944216 h 2088232"/>
                <a:gd name="connsiteX8" fmla="*/ 1196443 w 1196443"/>
                <a:gd name="connsiteY8" fmla="*/ 2088232 h 2088232"/>
                <a:gd name="connsiteX9" fmla="*/ 1124436 w 1196443"/>
                <a:gd name="connsiteY9" fmla="*/ 0 h 2088232"/>
                <a:gd name="connsiteX10" fmla="*/ 729915 w 1196443"/>
                <a:gd name="connsiteY10" fmla="*/ 1925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6443" h="2088232">
                  <a:moveTo>
                    <a:pt x="729915" y="19250"/>
                  </a:moveTo>
                  <a:lnTo>
                    <a:pt x="469231" y="560671"/>
                  </a:lnTo>
                  <a:lnTo>
                    <a:pt x="64168" y="861460"/>
                  </a:lnTo>
                  <a:lnTo>
                    <a:pt x="0" y="1114123"/>
                  </a:lnTo>
                  <a:lnTo>
                    <a:pt x="140368" y="1390850"/>
                  </a:lnTo>
                  <a:lnTo>
                    <a:pt x="76200" y="1675597"/>
                  </a:lnTo>
                  <a:lnTo>
                    <a:pt x="188332" y="1872208"/>
                  </a:lnTo>
                  <a:lnTo>
                    <a:pt x="476364" y="1944216"/>
                  </a:lnTo>
                  <a:lnTo>
                    <a:pt x="1196443" y="2088232"/>
                  </a:lnTo>
                  <a:lnTo>
                    <a:pt x="1124436" y="0"/>
                  </a:lnTo>
                  <a:lnTo>
                    <a:pt x="729915" y="1925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ihåndsform 23"/>
            <p:cNvSpPr/>
            <p:nvPr/>
          </p:nvSpPr>
          <p:spPr>
            <a:xfrm>
              <a:off x="7166811" y="1050758"/>
              <a:ext cx="1291389" cy="2125579"/>
            </a:xfrm>
            <a:custGeom>
              <a:avLst/>
              <a:gdLst>
                <a:gd name="connsiteX0" fmla="*/ 0 w 1291389"/>
                <a:gd name="connsiteY0" fmla="*/ 12031 h 2125579"/>
                <a:gd name="connsiteX1" fmla="*/ 1291389 w 1291389"/>
                <a:gd name="connsiteY1" fmla="*/ 0 h 2125579"/>
                <a:gd name="connsiteX2" fmla="*/ 1287378 w 1291389"/>
                <a:gd name="connsiteY2" fmla="*/ 2125579 h 2125579"/>
                <a:gd name="connsiteX3" fmla="*/ 76200 w 1291389"/>
                <a:gd name="connsiteY3" fmla="*/ 2113547 h 2125579"/>
                <a:gd name="connsiteX4" fmla="*/ 0 w 1291389"/>
                <a:gd name="connsiteY4" fmla="*/ 12031 h 2125579"/>
                <a:gd name="connsiteX0" fmla="*/ 0 w 1291389"/>
                <a:gd name="connsiteY0" fmla="*/ 12031 h 2125579"/>
                <a:gd name="connsiteX1" fmla="*/ 1291389 w 1291389"/>
                <a:gd name="connsiteY1" fmla="*/ 0 h 2125579"/>
                <a:gd name="connsiteX2" fmla="*/ 1287378 w 1291389"/>
                <a:gd name="connsiteY2" fmla="*/ 2125579 h 2125579"/>
                <a:gd name="connsiteX3" fmla="*/ 69485 w 1291389"/>
                <a:gd name="connsiteY3" fmla="*/ 2097056 h 2125579"/>
                <a:gd name="connsiteX4" fmla="*/ 0 w 1291389"/>
                <a:gd name="connsiteY4" fmla="*/ 12031 h 212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389" h="2125579">
                  <a:moveTo>
                    <a:pt x="0" y="12031"/>
                  </a:moveTo>
                  <a:lnTo>
                    <a:pt x="1291389" y="0"/>
                  </a:lnTo>
                  <a:lnTo>
                    <a:pt x="1287378" y="2125579"/>
                  </a:lnTo>
                  <a:lnTo>
                    <a:pt x="69485" y="2097056"/>
                  </a:lnTo>
                  <a:lnTo>
                    <a:pt x="0" y="12031"/>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ihåndsform 24"/>
            <p:cNvSpPr/>
            <p:nvPr/>
          </p:nvSpPr>
          <p:spPr>
            <a:xfrm>
              <a:off x="6027821" y="3043995"/>
              <a:ext cx="2418347" cy="1852858"/>
            </a:xfrm>
            <a:custGeom>
              <a:avLst/>
              <a:gdLst>
                <a:gd name="connsiteX0" fmla="*/ 693821 w 2426368"/>
                <a:gd name="connsiteY0" fmla="*/ 0 h 1832811"/>
                <a:gd name="connsiteX1" fmla="*/ 0 w 2426368"/>
                <a:gd name="connsiteY1" fmla="*/ 1391653 h 1832811"/>
                <a:gd name="connsiteX2" fmla="*/ 8021 w 2426368"/>
                <a:gd name="connsiteY2" fmla="*/ 1832811 h 1832811"/>
                <a:gd name="connsiteX3" fmla="*/ 2358189 w 2426368"/>
                <a:gd name="connsiteY3" fmla="*/ 1812758 h 1832811"/>
                <a:gd name="connsiteX4" fmla="*/ 2426368 w 2426368"/>
                <a:gd name="connsiteY4" fmla="*/ 116305 h 1832811"/>
                <a:gd name="connsiteX5" fmla="*/ 1211179 w 2426368"/>
                <a:gd name="connsiteY5" fmla="*/ 84221 h 1832811"/>
                <a:gd name="connsiteX6" fmla="*/ 693821 w 2426368"/>
                <a:gd name="connsiteY6" fmla="*/ 0 h 1832811"/>
                <a:gd name="connsiteX0" fmla="*/ 685800 w 2418347"/>
                <a:gd name="connsiteY0" fmla="*/ 0 h 1832811"/>
                <a:gd name="connsiteX1" fmla="*/ 56347 w 2418347"/>
                <a:gd name="connsiteY1" fmla="*/ 1091884 h 1832811"/>
                <a:gd name="connsiteX2" fmla="*/ 0 w 2418347"/>
                <a:gd name="connsiteY2" fmla="*/ 1832811 h 1832811"/>
                <a:gd name="connsiteX3" fmla="*/ 2350168 w 2418347"/>
                <a:gd name="connsiteY3" fmla="*/ 1812758 h 1832811"/>
                <a:gd name="connsiteX4" fmla="*/ 2418347 w 2418347"/>
                <a:gd name="connsiteY4" fmla="*/ 116305 h 1832811"/>
                <a:gd name="connsiteX5" fmla="*/ 1203158 w 2418347"/>
                <a:gd name="connsiteY5" fmla="*/ 84221 h 1832811"/>
                <a:gd name="connsiteX6" fmla="*/ 685800 w 2418347"/>
                <a:gd name="connsiteY6" fmla="*/ 0 h 1832811"/>
                <a:gd name="connsiteX0" fmla="*/ 683544 w 2418347"/>
                <a:gd name="connsiteY0" fmla="*/ 0 h 1852858"/>
                <a:gd name="connsiteX1" fmla="*/ 56347 w 2418347"/>
                <a:gd name="connsiteY1" fmla="*/ 1111931 h 1852858"/>
                <a:gd name="connsiteX2" fmla="*/ 0 w 2418347"/>
                <a:gd name="connsiteY2" fmla="*/ 1852858 h 1852858"/>
                <a:gd name="connsiteX3" fmla="*/ 2350168 w 2418347"/>
                <a:gd name="connsiteY3" fmla="*/ 1832805 h 1852858"/>
                <a:gd name="connsiteX4" fmla="*/ 2418347 w 2418347"/>
                <a:gd name="connsiteY4" fmla="*/ 136352 h 1852858"/>
                <a:gd name="connsiteX5" fmla="*/ 1203158 w 2418347"/>
                <a:gd name="connsiteY5" fmla="*/ 104268 h 1852858"/>
                <a:gd name="connsiteX6" fmla="*/ 683544 w 2418347"/>
                <a:gd name="connsiteY6" fmla="*/ 0 h 185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347" h="1852858">
                  <a:moveTo>
                    <a:pt x="683544" y="0"/>
                  </a:moveTo>
                  <a:lnTo>
                    <a:pt x="56347" y="1111931"/>
                  </a:lnTo>
                  <a:lnTo>
                    <a:pt x="0" y="1852858"/>
                  </a:lnTo>
                  <a:lnTo>
                    <a:pt x="2350168" y="1832805"/>
                  </a:lnTo>
                  <a:lnTo>
                    <a:pt x="2418347" y="136352"/>
                  </a:lnTo>
                  <a:lnTo>
                    <a:pt x="1203158" y="104268"/>
                  </a:lnTo>
                  <a:lnTo>
                    <a:pt x="683544" y="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kstSylinder 25"/>
            <p:cNvSpPr txBox="1"/>
            <p:nvPr/>
          </p:nvSpPr>
          <p:spPr>
            <a:xfrm>
              <a:off x="6444208" y="4443958"/>
              <a:ext cx="1728192" cy="400110"/>
            </a:xfrm>
            <a:prstGeom prst="rect">
              <a:avLst/>
            </a:prstGeom>
            <a:noFill/>
          </p:spPr>
          <p:txBody>
            <a:bodyPr wrap="square" rtlCol="0">
              <a:spAutoFit/>
            </a:bodyPr>
            <a:lstStyle/>
            <a:p>
              <a:pPr algn="ctr"/>
              <a:r>
                <a:rPr lang="en-US" sz="1000" b="1" dirty="0" smtClean="0"/>
                <a:t>SYRIAN AIR DEFENCE FORCE SECTROR SOUTH</a:t>
              </a:r>
              <a:endParaRPr lang="en-US" sz="1000" b="1" dirty="0"/>
            </a:p>
          </p:txBody>
        </p:sp>
        <p:sp>
          <p:nvSpPr>
            <p:cNvPr id="27" name="TekstSylinder 26"/>
            <p:cNvSpPr txBox="1"/>
            <p:nvPr/>
          </p:nvSpPr>
          <p:spPr>
            <a:xfrm rot="18934643">
              <a:off x="6985346" y="2399314"/>
              <a:ext cx="1728192" cy="400110"/>
            </a:xfrm>
            <a:prstGeom prst="rect">
              <a:avLst/>
            </a:prstGeom>
            <a:noFill/>
          </p:spPr>
          <p:txBody>
            <a:bodyPr wrap="square" rtlCol="0">
              <a:spAutoFit/>
            </a:bodyPr>
            <a:lstStyle/>
            <a:p>
              <a:pPr algn="ctr"/>
              <a:r>
                <a:rPr lang="en-US" sz="1000" b="1" dirty="0" smtClean="0"/>
                <a:t>SYRIAN AIR DEFENCE FORCE SECTOR EAST</a:t>
              </a:r>
              <a:endParaRPr lang="en-US" sz="1000" b="1" dirty="0"/>
            </a:p>
          </p:txBody>
        </p:sp>
        <p:sp>
          <p:nvSpPr>
            <p:cNvPr id="28" name="TekstSylinder 27"/>
            <p:cNvSpPr txBox="1"/>
            <p:nvPr/>
          </p:nvSpPr>
          <p:spPr>
            <a:xfrm rot="18307796">
              <a:off x="5905227" y="2039274"/>
              <a:ext cx="1728192" cy="400110"/>
            </a:xfrm>
            <a:prstGeom prst="rect">
              <a:avLst/>
            </a:prstGeom>
            <a:noFill/>
          </p:spPr>
          <p:txBody>
            <a:bodyPr wrap="square" rtlCol="0">
              <a:spAutoFit/>
            </a:bodyPr>
            <a:lstStyle/>
            <a:p>
              <a:pPr algn="ctr"/>
              <a:r>
                <a:rPr lang="en-US" sz="1000" b="1" dirty="0" smtClean="0"/>
                <a:t>SYRIAN AIR DEFENCE FORCE SECTOR WEST</a:t>
              </a:r>
              <a:endParaRPr lang="en-US" sz="1000" b="1" dirty="0"/>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Syrian ADF Sector South is the most defended sector in Syria as it protects Damascus.</a:t>
            </a:r>
          </a:p>
          <a:p>
            <a:endParaRPr lang="en-US" sz="1200" dirty="0" smtClean="0"/>
          </a:p>
          <a:p>
            <a:r>
              <a:rPr lang="en-US" sz="1200" dirty="0" smtClean="0"/>
              <a:t>In addition to the units listed on the right, Damascus is also the location where the Air Defense Command Center (ADCC) for the entire Syrian IADS network is placed.</a:t>
            </a:r>
          </a:p>
          <a:p>
            <a:endParaRPr lang="en-US" sz="1200" dirty="0" smtClean="0"/>
          </a:p>
          <a:p>
            <a:r>
              <a:rPr lang="en-US" sz="1200" dirty="0" smtClean="0"/>
              <a:t>Damascus also houses the Sector Command Center (SCC) for sector </a:t>
            </a:r>
            <a:r>
              <a:rPr lang="en-US" sz="1200" dirty="0" smtClean="0"/>
              <a:t>south (IVO Al </a:t>
            </a:r>
            <a:r>
              <a:rPr lang="en-US" sz="1200" dirty="0" err="1" smtClean="0"/>
              <a:t>Dumayr</a:t>
            </a:r>
            <a:r>
              <a:rPr lang="en-US" sz="1200" dirty="0" smtClean="0"/>
              <a:t>).</a:t>
            </a:r>
            <a:endParaRPr lang="en-US" sz="1200" dirty="0" smtClean="0"/>
          </a:p>
          <a:p>
            <a:endParaRPr lang="en-US" sz="1200" dirty="0" smtClean="0"/>
          </a:p>
          <a:p>
            <a:r>
              <a:rPr lang="en-US" sz="1200" dirty="0" smtClean="0"/>
              <a:t>ADF Sector South’s focus is to protect Damascus to keep the regime safe, as well as protect strategic important installations (airfields).</a:t>
            </a:r>
          </a:p>
          <a:p>
            <a:endParaRPr lang="en-US" sz="1200" dirty="0" smtClean="0"/>
          </a:p>
          <a:p>
            <a:r>
              <a:rPr lang="en-US" sz="1200" dirty="0" smtClean="0"/>
              <a:t>Additional SAM units from the Syrian Army and Republican Guard will likely also contribute to the </a:t>
            </a:r>
            <a:r>
              <a:rPr lang="en-US" sz="1200" dirty="0" err="1" smtClean="0"/>
              <a:t>defence</a:t>
            </a:r>
            <a:r>
              <a:rPr lang="en-US" sz="1200" dirty="0" smtClean="0"/>
              <a:t> of Damascus,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77500" lnSpcReduction="20000"/>
          </a:bodyPr>
          <a:lstStyle/>
          <a:p>
            <a:r>
              <a:rPr lang="en-US" sz="1700" b="1" u="sng" dirty="0" smtClean="0"/>
              <a:t>Sector South units:</a:t>
            </a:r>
          </a:p>
          <a:p>
            <a:endParaRPr lang="en-US" sz="900" b="1" dirty="0" smtClean="0"/>
          </a:p>
          <a:p>
            <a:r>
              <a:rPr lang="en-US" sz="1200" b="1" dirty="0" smtClean="0"/>
              <a:t>800th SA–5 </a:t>
            </a:r>
            <a:r>
              <a:rPr lang="en-US" sz="1200" b="1" dirty="0" smtClean="0"/>
              <a:t>Regiment</a:t>
            </a:r>
          </a:p>
          <a:p>
            <a:r>
              <a:rPr lang="en-US" sz="1200" dirty="0" smtClean="0"/>
              <a:t>8000 </a:t>
            </a:r>
            <a:r>
              <a:rPr lang="en-US" sz="1200" dirty="0" smtClean="0"/>
              <a:t>EWR BN</a:t>
            </a:r>
          </a:p>
          <a:p>
            <a:r>
              <a:rPr lang="en-US" sz="1200" dirty="0" smtClean="0"/>
              <a:t>8001 SA-5BN</a:t>
            </a:r>
            <a:endParaRPr lang="en-US" sz="1200" dirty="0" smtClean="0"/>
          </a:p>
          <a:p>
            <a:r>
              <a:rPr lang="en-US" sz="1200" dirty="0" smtClean="0"/>
              <a:t>8002 </a:t>
            </a:r>
            <a:r>
              <a:rPr lang="en-US" sz="1200" dirty="0" smtClean="0"/>
              <a:t>SA-3 BN</a:t>
            </a:r>
          </a:p>
          <a:p>
            <a:r>
              <a:rPr lang="en-US" sz="1200" dirty="0" smtClean="0"/>
              <a:t>8003 </a:t>
            </a:r>
            <a:r>
              <a:rPr lang="en-US" sz="1200" dirty="0" smtClean="0"/>
              <a:t>SA-3 BN</a:t>
            </a:r>
          </a:p>
          <a:p>
            <a:r>
              <a:rPr lang="en-US" sz="1200" dirty="0" smtClean="0"/>
              <a:t>8004A </a:t>
            </a:r>
            <a:r>
              <a:rPr lang="en-US" sz="1200" dirty="0" smtClean="0"/>
              <a:t>Air </a:t>
            </a:r>
            <a:r>
              <a:rPr lang="en-US" sz="1200" dirty="0" smtClean="0"/>
              <a:t>Defense </a:t>
            </a:r>
            <a:r>
              <a:rPr lang="en-US" sz="1200" dirty="0" smtClean="0"/>
              <a:t>Battery</a:t>
            </a:r>
          </a:p>
          <a:p>
            <a:endParaRPr lang="en-US" sz="2400" b="1" u="sng" dirty="0" smtClean="0"/>
          </a:p>
          <a:p>
            <a:r>
              <a:rPr lang="en-US" sz="1200" b="1" dirty="0" smtClean="0"/>
              <a:t>801</a:t>
            </a:r>
            <a:r>
              <a:rPr lang="en-US" sz="1200" b="1" baseline="30000" dirty="0" smtClean="0"/>
              <a:t>st</a:t>
            </a:r>
            <a:r>
              <a:rPr lang="en-US" sz="1200" b="1" dirty="0" smtClean="0"/>
              <a:t> </a:t>
            </a:r>
            <a:r>
              <a:rPr lang="en-US" sz="1200" b="1" dirty="0" smtClean="0"/>
              <a:t>SA–2 Regiment</a:t>
            </a:r>
          </a:p>
          <a:p>
            <a:r>
              <a:rPr lang="en-US" sz="1200" dirty="0" smtClean="0"/>
              <a:t>8010 EWR BN</a:t>
            </a:r>
          </a:p>
          <a:p>
            <a:r>
              <a:rPr lang="en-US" sz="1200" dirty="0" smtClean="0"/>
              <a:t>8011 SA-2 BN</a:t>
            </a:r>
          </a:p>
          <a:p>
            <a:r>
              <a:rPr lang="en-US" sz="1200" dirty="0" smtClean="0"/>
              <a:t>8012 SA-3 BN</a:t>
            </a:r>
          </a:p>
          <a:p>
            <a:r>
              <a:rPr lang="en-US" sz="1200" dirty="0" smtClean="0"/>
              <a:t>8013 SA-3 BN</a:t>
            </a:r>
          </a:p>
          <a:p>
            <a:r>
              <a:rPr lang="en-US" sz="1200" dirty="0" smtClean="0"/>
              <a:t>8014A Air </a:t>
            </a:r>
            <a:r>
              <a:rPr lang="en-US" sz="1200" dirty="0" smtClean="0"/>
              <a:t>Defense </a:t>
            </a:r>
            <a:r>
              <a:rPr lang="en-US" sz="1200" dirty="0" smtClean="0"/>
              <a:t>Battery</a:t>
            </a:r>
          </a:p>
          <a:p>
            <a:endParaRPr lang="en-US" sz="1200" dirty="0" smtClean="0"/>
          </a:p>
          <a:p>
            <a:r>
              <a:rPr lang="en-US" sz="1200" b="1" dirty="0" smtClean="0"/>
              <a:t>811</a:t>
            </a:r>
            <a:r>
              <a:rPr lang="en-US" sz="1200" b="1" baseline="30000" dirty="0" smtClean="0"/>
              <a:t>th</a:t>
            </a:r>
            <a:r>
              <a:rPr lang="en-US" sz="1200" b="1" dirty="0" smtClean="0"/>
              <a:t> SA–2 Regiment</a:t>
            </a:r>
          </a:p>
          <a:p>
            <a:r>
              <a:rPr lang="en-US" sz="1200" dirty="0" smtClean="0"/>
              <a:t>8110 EWR BN</a:t>
            </a:r>
          </a:p>
          <a:p>
            <a:r>
              <a:rPr lang="en-US" sz="1200" dirty="0" smtClean="0"/>
              <a:t>8111 SA-2 BN</a:t>
            </a:r>
          </a:p>
          <a:p>
            <a:r>
              <a:rPr lang="en-US" sz="1200" dirty="0" smtClean="0"/>
              <a:t>8112 SA-3 BN</a:t>
            </a:r>
          </a:p>
          <a:p>
            <a:r>
              <a:rPr lang="en-US" sz="1200" dirty="0" smtClean="0"/>
              <a:t>8113 SA-3 BN</a:t>
            </a:r>
          </a:p>
          <a:p>
            <a:r>
              <a:rPr lang="en-US" sz="1200" dirty="0" smtClean="0"/>
              <a:t>8114A Air </a:t>
            </a:r>
            <a:r>
              <a:rPr lang="en-US" sz="1200" dirty="0" smtClean="0"/>
              <a:t>Defense </a:t>
            </a:r>
            <a:r>
              <a:rPr lang="en-US" sz="1200" dirty="0" smtClean="0"/>
              <a:t>Battery</a:t>
            </a:r>
          </a:p>
          <a:p>
            <a:endParaRPr lang="en-US" sz="1200" dirty="0" smtClean="0"/>
          </a:p>
          <a:p>
            <a:r>
              <a:rPr lang="en-US" sz="1200" b="1" dirty="0" smtClean="0"/>
              <a:t>821</a:t>
            </a:r>
            <a:r>
              <a:rPr lang="en-US" sz="1200" b="1" baseline="30000" dirty="0" smtClean="0"/>
              <a:t>st</a:t>
            </a:r>
            <a:r>
              <a:rPr lang="en-US" sz="1200" b="1" dirty="0" smtClean="0"/>
              <a:t> SA-6 Regiment</a:t>
            </a:r>
          </a:p>
          <a:p>
            <a:r>
              <a:rPr lang="en-US" sz="1200" dirty="0" smtClean="0"/>
              <a:t>8210 EWR BN</a:t>
            </a:r>
          </a:p>
          <a:p>
            <a:r>
              <a:rPr lang="en-US" sz="1200" dirty="0" smtClean="0"/>
              <a:t>8211 SA-6 BN</a:t>
            </a:r>
          </a:p>
          <a:p>
            <a:r>
              <a:rPr lang="en-US" sz="1200" dirty="0" smtClean="0"/>
              <a:t>8212 SA-6 BN</a:t>
            </a:r>
          </a:p>
          <a:p>
            <a:r>
              <a:rPr lang="en-US" sz="1200" dirty="0" smtClean="0"/>
              <a:t>8213A Air </a:t>
            </a:r>
            <a:r>
              <a:rPr lang="en-US" sz="1200" dirty="0" smtClean="0"/>
              <a:t>Defense </a:t>
            </a:r>
            <a:r>
              <a:rPr lang="en-US" sz="1200" dirty="0" smtClean="0"/>
              <a:t>Battery</a:t>
            </a:r>
          </a:p>
          <a:p>
            <a:endParaRPr lang="en-US" sz="1200" dirty="0" smtClean="0"/>
          </a:p>
          <a:p>
            <a:r>
              <a:rPr lang="en-US" sz="1200" b="1" dirty="0" smtClean="0"/>
              <a:t>8220</a:t>
            </a:r>
            <a:r>
              <a:rPr lang="en-US" sz="1200" b="1" baseline="30000" dirty="0" smtClean="0"/>
              <a:t>nd</a:t>
            </a:r>
            <a:r>
              <a:rPr lang="en-US" sz="1200" b="1" dirty="0" smtClean="0"/>
              <a:t> SA-11 Battalion</a:t>
            </a:r>
          </a:p>
          <a:p>
            <a:r>
              <a:rPr lang="en-US" sz="1200" dirty="0" smtClean="0"/>
              <a:t>8220A SA-11 Battery</a:t>
            </a:r>
          </a:p>
          <a:p>
            <a:r>
              <a:rPr lang="en-US" sz="1200" dirty="0" smtClean="0"/>
              <a:t>8221A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WEST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West is located IVO Abu Al </a:t>
            </a:r>
            <a:r>
              <a:rPr lang="en-US" sz="1200" dirty="0" err="1" smtClean="0"/>
              <a:t>Duhur</a:t>
            </a:r>
            <a:r>
              <a:rPr lang="en-US" sz="1200" dirty="0" smtClean="0"/>
              <a:t> Airbase.</a:t>
            </a:r>
          </a:p>
          <a:p>
            <a:endParaRPr lang="en-US" sz="1200" dirty="0" smtClean="0"/>
          </a:p>
          <a:p>
            <a:r>
              <a:rPr lang="en-US" sz="1200" dirty="0" smtClean="0"/>
              <a:t>ADF Sector West’s focus is to be the first line of defense for attacks coming from the West. In addition focus is to protect strategic important installations especially key airfields.</a:t>
            </a:r>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West units:</a:t>
            </a:r>
          </a:p>
          <a:p>
            <a:endParaRPr lang="en-US" sz="1700" b="1" u="sng" dirty="0" smtClean="0"/>
          </a:p>
          <a:p>
            <a:r>
              <a:rPr lang="en-US" sz="1200" b="1" dirty="0" smtClean="0"/>
              <a:t>831</a:t>
            </a:r>
            <a:r>
              <a:rPr lang="en-US" sz="1200" b="1" baseline="30000" dirty="0" smtClean="0"/>
              <a:t>st</a:t>
            </a:r>
            <a:r>
              <a:rPr lang="en-US" sz="1200" b="1" dirty="0" smtClean="0"/>
              <a:t> SA–2 Regiment</a:t>
            </a:r>
          </a:p>
          <a:p>
            <a:r>
              <a:rPr lang="en-US" sz="1200" dirty="0" smtClean="0"/>
              <a:t>8310 EWR BN</a:t>
            </a:r>
          </a:p>
          <a:p>
            <a:r>
              <a:rPr lang="en-US" sz="1200" dirty="0" smtClean="0"/>
              <a:t>8311 SA-2 BN</a:t>
            </a:r>
          </a:p>
          <a:p>
            <a:r>
              <a:rPr lang="en-US" sz="1200" dirty="0" smtClean="0"/>
              <a:t>8312 SA-3 BN</a:t>
            </a:r>
          </a:p>
          <a:p>
            <a:r>
              <a:rPr lang="en-US" sz="1200" dirty="0" smtClean="0"/>
              <a:t>8313 SA-3 BN</a:t>
            </a:r>
          </a:p>
          <a:p>
            <a:r>
              <a:rPr lang="en-US" sz="1200" dirty="0" smtClean="0"/>
              <a:t>8314A Air </a:t>
            </a:r>
            <a:r>
              <a:rPr lang="en-US" sz="1200" dirty="0" smtClean="0"/>
              <a:t>Defense </a:t>
            </a:r>
            <a:r>
              <a:rPr lang="en-US" sz="1200" dirty="0" smtClean="0"/>
              <a:t>Battery</a:t>
            </a:r>
          </a:p>
          <a:p>
            <a:endParaRPr lang="en-US" sz="1200" dirty="0" smtClean="0"/>
          </a:p>
          <a:p>
            <a:r>
              <a:rPr lang="en-US" sz="1200" b="1" dirty="0" smtClean="0"/>
              <a:t>841</a:t>
            </a:r>
            <a:r>
              <a:rPr lang="en-US" sz="1200" b="1" baseline="30000" dirty="0" smtClean="0"/>
              <a:t>th</a:t>
            </a:r>
            <a:r>
              <a:rPr lang="en-US" sz="1200" b="1" dirty="0" smtClean="0"/>
              <a:t> SA–2 Regiment</a:t>
            </a:r>
          </a:p>
          <a:p>
            <a:r>
              <a:rPr lang="en-US" sz="1200" dirty="0" smtClean="0"/>
              <a:t>8410 EWR BN</a:t>
            </a:r>
          </a:p>
          <a:p>
            <a:r>
              <a:rPr lang="en-US" sz="1200" dirty="0" smtClean="0"/>
              <a:t>8411 SA-2 BN</a:t>
            </a:r>
          </a:p>
          <a:p>
            <a:r>
              <a:rPr lang="en-US" sz="1200" dirty="0" smtClean="0"/>
              <a:t>8412 SA-3 BN</a:t>
            </a:r>
          </a:p>
          <a:p>
            <a:r>
              <a:rPr lang="en-US" sz="1200" dirty="0" smtClean="0"/>
              <a:t>8413 SA-3 BN</a:t>
            </a:r>
          </a:p>
          <a:p>
            <a:r>
              <a:rPr lang="en-US" sz="1200" dirty="0" smtClean="0"/>
              <a:t>8414A Air </a:t>
            </a:r>
            <a:r>
              <a:rPr lang="en-US" sz="1200" dirty="0" smtClean="0"/>
              <a:t>Defense </a:t>
            </a:r>
            <a:r>
              <a:rPr lang="en-US" sz="1200" dirty="0" smtClean="0"/>
              <a:t>Battery</a:t>
            </a:r>
          </a:p>
          <a:p>
            <a:endParaRPr lang="en-US" sz="1200" dirty="0" smtClean="0"/>
          </a:p>
          <a:p>
            <a:r>
              <a:rPr lang="en-US" sz="1200" b="1" dirty="0" smtClean="0"/>
              <a:t>851</a:t>
            </a:r>
            <a:r>
              <a:rPr lang="en-US" sz="1200" b="1" baseline="30000" dirty="0" smtClean="0"/>
              <a:t>st</a:t>
            </a:r>
            <a:r>
              <a:rPr lang="en-US" sz="1200" b="1" dirty="0" smtClean="0"/>
              <a:t> SA-6 Regiment</a:t>
            </a:r>
          </a:p>
          <a:p>
            <a:r>
              <a:rPr lang="en-US" sz="1200" dirty="0" smtClean="0"/>
              <a:t>8510 EWR BN</a:t>
            </a:r>
          </a:p>
          <a:p>
            <a:r>
              <a:rPr lang="en-US" sz="1200" dirty="0" smtClean="0"/>
              <a:t>8511 SA-6 BN</a:t>
            </a:r>
          </a:p>
          <a:p>
            <a:r>
              <a:rPr lang="en-US" sz="1200" dirty="0" smtClean="0"/>
              <a:t>8512 SA-6 BN</a:t>
            </a:r>
          </a:p>
          <a:p>
            <a:r>
              <a:rPr lang="en-US" sz="1200" dirty="0" smtClean="0"/>
              <a:t>8513A Air </a:t>
            </a:r>
            <a:r>
              <a:rPr lang="en-US" sz="1200" dirty="0" smtClean="0"/>
              <a:t>Defense </a:t>
            </a:r>
            <a:r>
              <a:rPr lang="en-US" sz="1200" dirty="0" smtClean="0"/>
              <a:t>Battery</a:t>
            </a:r>
          </a:p>
          <a:p>
            <a:endParaRPr lang="en-US" sz="1200" dirty="0" smtClean="0"/>
          </a:p>
          <a:p>
            <a:r>
              <a:rPr lang="en-US" sz="1200" b="1" dirty="0" smtClean="0"/>
              <a:t>8520</a:t>
            </a:r>
            <a:r>
              <a:rPr lang="en-US" sz="1200" b="1" baseline="30000" dirty="0" smtClean="0"/>
              <a:t>nd</a:t>
            </a:r>
            <a:r>
              <a:rPr lang="en-US" sz="1200" b="1" dirty="0" smtClean="0"/>
              <a:t> SA-11 Battalion</a:t>
            </a:r>
          </a:p>
          <a:p>
            <a:r>
              <a:rPr lang="en-US" sz="1200" dirty="0" smtClean="0"/>
              <a:t>8520A SA-11 Battery</a:t>
            </a:r>
          </a:p>
          <a:p>
            <a:r>
              <a:rPr lang="en-US" sz="1200" dirty="0" smtClean="0"/>
              <a:t>8521A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EAST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East is located IVO </a:t>
            </a:r>
            <a:r>
              <a:rPr lang="en-US" sz="1200" dirty="0" err="1" smtClean="0"/>
              <a:t>Tabqua</a:t>
            </a:r>
            <a:r>
              <a:rPr lang="en-US" sz="1200" dirty="0" smtClean="0"/>
              <a:t> Airbase.</a:t>
            </a:r>
          </a:p>
          <a:p>
            <a:endParaRPr lang="en-US" sz="1200" dirty="0" smtClean="0"/>
          </a:p>
          <a:p>
            <a:r>
              <a:rPr lang="en-US" sz="1200" dirty="0" smtClean="0"/>
              <a:t>ADF Sector East’s focus is to protect strategic important installations, especially key airfields. </a:t>
            </a:r>
          </a:p>
          <a:p>
            <a:endParaRPr lang="en-US" sz="1200" dirty="0" smtClean="0"/>
          </a:p>
          <a:p>
            <a:r>
              <a:rPr lang="en-US" sz="1200" dirty="0" smtClean="0"/>
              <a:t>Sector East is assessed to be the second most important ADF sector due to likely chemical weapon research, production and storage sites.</a:t>
            </a:r>
          </a:p>
          <a:p>
            <a:endParaRPr lang="en-US" sz="1200" dirty="0" smtClean="0"/>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East units:</a:t>
            </a:r>
          </a:p>
          <a:p>
            <a:endParaRPr lang="en-US" sz="1700" b="1" u="sng" dirty="0" smtClean="0"/>
          </a:p>
          <a:p>
            <a:r>
              <a:rPr lang="en-US" sz="1200" b="1" dirty="0" smtClean="0"/>
              <a:t>861</a:t>
            </a:r>
            <a:r>
              <a:rPr lang="en-US" sz="1200" b="1" baseline="30000" dirty="0" smtClean="0"/>
              <a:t>st</a:t>
            </a:r>
            <a:r>
              <a:rPr lang="en-US" sz="1200" b="1" dirty="0" smtClean="0"/>
              <a:t> SA–2 Regiment</a:t>
            </a:r>
          </a:p>
          <a:p>
            <a:r>
              <a:rPr lang="en-US" sz="1200" dirty="0" smtClean="0"/>
              <a:t>8610 EWR BN</a:t>
            </a:r>
          </a:p>
          <a:p>
            <a:r>
              <a:rPr lang="en-US" sz="1200" dirty="0" smtClean="0"/>
              <a:t>8611 SA-2 BN</a:t>
            </a:r>
          </a:p>
          <a:p>
            <a:r>
              <a:rPr lang="en-US" sz="1200" dirty="0" smtClean="0"/>
              <a:t>8612 SA-3 BN</a:t>
            </a:r>
          </a:p>
          <a:p>
            <a:r>
              <a:rPr lang="en-US" sz="1200" dirty="0" smtClean="0"/>
              <a:t>8613 SA-3 BN</a:t>
            </a:r>
          </a:p>
          <a:p>
            <a:r>
              <a:rPr lang="en-US" sz="1200" dirty="0" smtClean="0"/>
              <a:t>8614A Air </a:t>
            </a:r>
            <a:r>
              <a:rPr lang="en-US" sz="1200" dirty="0" smtClean="0"/>
              <a:t>Defense </a:t>
            </a:r>
            <a:r>
              <a:rPr lang="en-US" sz="1200" dirty="0" smtClean="0"/>
              <a:t>Battery</a:t>
            </a:r>
          </a:p>
          <a:p>
            <a:endParaRPr lang="en-US" sz="1200" dirty="0" smtClean="0"/>
          </a:p>
          <a:p>
            <a:r>
              <a:rPr lang="en-US" sz="1200" b="1" dirty="0" smtClean="0"/>
              <a:t>871</a:t>
            </a:r>
            <a:r>
              <a:rPr lang="en-US" sz="1200" b="1" baseline="30000" dirty="0" smtClean="0"/>
              <a:t>th</a:t>
            </a:r>
            <a:r>
              <a:rPr lang="en-US" sz="1200" b="1" dirty="0" smtClean="0"/>
              <a:t> SA–2 Regiment</a:t>
            </a:r>
          </a:p>
          <a:p>
            <a:r>
              <a:rPr lang="en-US" sz="1200" dirty="0" smtClean="0"/>
              <a:t>8710 EWR BN</a:t>
            </a:r>
          </a:p>
          <a:p>
            <a:r>
              <a:rPr lang="en-US" sz="1200" dirty="0" smtClean="0"/>
              <a:t>8711 SA-2 BN</a:t>
            </a:r>
          </a:p>
          <a:p>
            <a:r>
              <a:rPr lang="en-US" sz="1200" dirty="0" smtClean="0"/>
              <a:t>8712 SA-3 BN</a:t>
            </a:r>
          </a:p>
          <a:p>
            <a:r>
              <a:rPr lang="en-US" sz="1200" dirty="0" smtClean="0"/>
              <a:t>8713 SA-3 BN</a:t>
            </a:r>
          </a:p>
          <a:p>
            <a:r>
              <a:rPr lang="en-US" sz="1200" dirty="0" smtClean="0"/>
              <a:t>8714A Air </a:t>
            </a:r>
            <a:r>
              <a:rPr lang="en-US" sz="1200" dirty="0" smtClean="0"/>
              <a:t>Defense </a:t>
            </a:r>
            <a:r>
              <a:rPr lang="en-US" sz="1200" dirty="0" smtClean="0"/>
              <a:t>Battery</a:t>
            </a:r>
          </a:p>
          <a:p>
            <a:endParaRPr lang="en-US" sz="1200" dirty="0" smtClean="0"/>
          </a:p>
          <a:p>
            <a:r>
              <a:rPr lang="en-US" sz="1200" b="1" dirty="0" smtClean="0"/>
              <a:t>881</a:t>
            </a:r>
            <a:r>
              <a:rPr lang="en-US" sz="1200" b="1" baseline="30000" dirty="0" smtClean="0"/>
              <a:t>st</a:t>
            </a:r>
            <a:r>
              <a:rPr lang="en-US" sz="1200" b="1" dirty="0" smtClean="0"/>
              <a:t> SA-6 Regiment</a:t>
            </a:r>
          </a:p>
          <a:p>
            <a:r>
              <a:rPr lang="en-US" sz="1200" dirty="0" smtClean="0"/>
              <a:t>8810 EWR BN</a:t>
            </a:r>
          </a:p>
          <a:p>
            <a:r>
              <a:rPr lang="en-US" sz="1200" dirty="0" smtClean="0"/>
              <a:t>8811 SA-6 BN</a:t>
            </a:r>
          </a:p>
          <a:p>
            <a:r>
              <a:rPr lang="en-US" sz="1200" dirty="0" smtClean="0"/>
              <a:t>8812 SA-6 BN</a:t>
            </a:r>
          </a:p>
          <a:p>
            <a:r>
              <a:rPr lang="en-US" sz="1200" dirty="0" smtClean="0"/>
              <a:t>8813A Air </a:t>
            </a:r>
            <a:r>
              <a:rPr lang="en-US" sz="1200" dirty="0" smtClean="0"/>
              <a:t>Defense </a:t>
            </a:r>
            <a:r>
              <a:rPr lang="en-US" sz="1200" dirty="0" smtClean="0"/>
              <a:t>Battery</a:t>
            </a:r>
          </a:p>
          <a:p>
            <a:endParaRPr lang="en-US" sz="1200" dirty="0" smtClean="0"/>
          </a:p>
          <a:p>
            <a:r>
              <a:rPr lang="en-US" sz="1200" b="1" dirty="0" smtClean="0"/>
              <a:t>8820</a:t>
            </a:r>
            <a:r>
              <a:rPr lang="en-US" sz="1200" b="1" baseline="30000" dirty="0" smtClean="0"/>
              <a:t>nd</a:t>
            </a:r>
            <a:r>
              <a:rPr lang="en-US" sz="1200" b="1" dirty="0" smtClean="0"/>
              <a:t> SA-11 Battalion</a:t>
            </a:r>
          </a:p>
          <a:p>
            <a:r>
              <a:rPr lang="en-US" sz="1200" dirty="0" smtClean="0"/>
              <a:t>8820A SA-11 Battery</a:t>
            </a:r>
          </a:p>
          <a:p>
            <a:r>
              <a:rPr lang="en-US" sz="1200" dirty="0" smtClean="0"/>
              <a:t>8821A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Known Syrian </a:t>
            </a:r>
            <a:r>
              <a:rPr lang="en-US" dirty="0" smtClean="0"/>
              <a:t>static SAMs</a:t>
            </a:r>
            <a:endParaRPr lang="en-US" dirty="0"/>
          </a:p>
        </p:txBody>
      </p:sp>
      <p:sp>
        <p:nvSpPr>
          <p:cNvPr id="3" name="TekstSylinder 2"/>
          <p:cNvSpPr txBox="1"/>
          <p:nvPr/>
        </p:nvSpPr>
        <p:spPr>
          <a:xfrm>
            <a:off x="142844" y="785800"/>
            <a:ext cx="3853092"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Abu al-</a:t>
            </a:r>
            <a:r>
              <a:rPr lang="en-US" sz="1200" dirty="0" err="1" smtClean="0"/>
              <a:t>Duhur</a:t>
            </a:r>
            <a:r>
              <a:rPr lang="en-US" sz="1200" dirty="0" smtClean="0"/>
              <a:t> SA-2 BN</a:t>
            </a:r>
          </a:p>
          <a:p>
            <a:r>
              <a:rPr lang="en-US" sz="1200" dirty="0" smtClean="0"/>
              <a:t>N35 44.400 E037 07.400</a:t>
            </a:r>
          </a:p>
          <a:p>
            <a:endParaRPr lang="en-US" sz="1200" dirty="0" smtClean="0"/>
          </a:p>
          <a:p>
            <a:r>
              <a:rPr lang="en-US" sz="1200" dirty="0" err="1" smtClean="0"/>
              <a:t>Jirah</a:t>
            </a:r>
            <a:r>
              <a:rPr lang="en-US" sz="1200" dirty="0" smtClean="0"/>
              <a:t> SA-2 BN</a:t>
            </a:r>
          </a:p>
          <a:p>
            <a:r>
              <a:rPr lang="en-US" sz="1200" dirty="0" smtClean="0"/>
              <a:t>N36 06.200 E037 55.800</a:t>
            </a:r>
          </a:p>
          <a:p>
            <a:endParaRPr lang="en-US" sz="1200" dirty="0" smtClean="0"/>
          </a:p>
          <a:p>
            <a:r>
              <a:rPr lang="en-US" sz="1200" dirty="0" err="1" smtClean="0"/>
              <a:t>Tabqua</a:t>
            </a:r>
            <a:r>
              <a:rPr lang="en-US" sz="1200" dirty="0" smtClean="0"/>
              <a:t> SA-2 BN</a:t>
            </a:r>
          </a:p>
          <a:p>
            <a:r>
              <a:rPr lang="en-US" sz="1200" dirty="0" smtClean="0"/>
              <a:t>N35 47.400 E038 38.100</a:t>
            </a:r>
          </a:p>
          <a:p>
            <a:endParaRPr lang="en-US" sz="1200" dirty="0" smtClean="0"/>
          </a:p>
          <a:p>
            <a:r>
              <a:rPr lang="en-US" sz="1200" dirty="0" smtClean="0"/>
              <a:t>Al </a:t>
            </a:r>
            <a:r>
              <a:rPr lang="en-US" sz="1200" dirty="0" err="1" smtClean="0"/>
              <a:t>Qusayr</a:t>
            </a:r>
            <a:r>
              <a:rPr lang="en-US" sz="1200" dirty="0" smtClean="0"/>
              <a:t> SA-2 BN</a:t>
            </a:r>
          </a:p>
          <a:p>
            <a:r>
              <a:rPr lang="en-US" sz="1200" dirty="0" smtClean="0"/>
              <a:t>N34 33.900 E036 34.500</a:t>
            </a:r>
          </a:p>
          <a:p>
            <a:endParaRPr lang="en-US" sz="1200" dirty="0" smtClean="0"/>
          </a:p>
          <a:p>
            <a:r>
              <a:rPr lang="en-US" sz="1200" dirty="0" smtClean="0"/>
              <a:t>Al </a:t>
            </a:r>
            <a:r>
              <a:rPr lang="en-US" sz="1200" dirty="0" err="1" smtClean="0"/>
              <a:t>Dumayr</a:t>
            </a:r>
            <a:r>
              <a:rPr lang="en-US" sz="1200" dirty="0" smtClean="0"/>
              <a:t> SA-2 BN</a:t>
            </a:r>
          </a:p>
          <a:p>
            <a:r>
              <a:rPr lang="en-US" sz="1200" dirty="0" smtClean="0"/>
              <a:t>N33 38.500 E036 53.153</a:t>
            </a:r>
          </a:p>
          <a:p>
            <a:endParaRPr lang="en-US" sz="1200" dirty="0" smtClean="0"/>
          </a:p>
          <a:p>
            <a:r>
              <a:rPr lang="en-US" sz="1200" dirty="0" smtClean="0"/>
              <a:t>Damascus SA-2 BN</a:t>
            </a:r>
          </a:p>
          <a:p>
            <a:r>
              <a:rPr lang="en-US" sz="1200" dirty="0" smtClean="0"/>
              <a:t>N33 26.100 E036 30.900</a:t>
            </a:r>
          </a:p>
          <a:p>
            <a:endParaRPr lang="en-US" sz="1200" dirty="0" smtClean="0"/>
          </a:p>
          <a:p>
            <a:r>
              <a:rPr lang="en-US" sz="1200" dirty="0" smtClean="0"/>
              <a:t>Damascus SA-5 BN</a:t>
            </a:r>
          </a:p>
          <a:p>
            <a:r>
              <a:rPr lang="en-US" sz="1200" dirty="0" smtClean="0"/>
              <a:t>N33 36.400 E036 45.300</a:t>
            </a:r>
          </a:p>
          <a:p>
            <a:endParaRPr lang="en-US" sz="1200" dirty="0" smtClean="0"/>
          </a:p>
          <a:p>
            <a:r>
              <a:rPr lang="en-US" sz="1200" b="1" dirty="0" smtClean="0"/>
              <a:t>NOTE: </a:t>
            </a:r>
            <a:r>
              <a:rPr lang="en-US" sz="1200" dirty="0" smtClean="0"/>
              <a:t>All coordinates TLE CAT 5 coordinates and can not be used for targeting.</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INTRODUCTION</a:t>
            </a:r>
            <a:endParaRPr lang="en-US"/>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9" name="TekstSylinder 18"/>
          <p:cNvSpPr txBox="1"/>
          <p:nvPr/>
        </p:nvSpPr>
        <p:spPr>
          <a:xfrm>
            <a:off x="142844" y="1000114"/>
            <a:ext cx="4071966" cy="1292662"/>
          </a:xfrm>
          <a:prstGeom prst="rect">
            <a:avLst/>
          </a:prstGeom>
          <a:noFill/>
        </p:spPr>
        <p:txBody>
          <a:bodyPr wrap="square" rtlCol="0">
            <a:spAutoFit/>
          </a:bodyPr>
          <a:lstStyle/>
          <a:p>
            <a:r>
              <a:rPr lang="en-US" sz="1400" b="1" u="sng" smtClean="0">
                <a:latin typeface="Arial" pitchFamily="34" charset="0"/>
                <a:cs typeface="Arial" pitchFamily="34" charset="0"/>
              </a:rPr>
              <a:t>Aim:</a:t>
            </a:r>
          </a:p>
          <a:p>
            <a:r>
              <a:rPr lang="en-US" sz="1200" smtClean="0">
                <a:latin typeface="Arial" pitchFamily="34" charset="0"/>
                <a:cs typeface="Arial" pitchFamily="34" charset="0"/>
              </a:rPr>
              <a:t>This report intends to present information on the Syrian IADS, how it functions and critical target components.</a:t>
            </a:r>
          </a:p>
          <a:p>
            <a:endParaRPr lang="en-US" sz="1400" smtClean="0">
              <a:latin typeface="Arial" pitchFamily="34" charset="0"/>
              <a:cs typeface="Arial" pitchFamily="34" charset="0"/>
            </a:endParaRPr>
          </a:p>
          <a:p>
            <a:r>
              <a:rPr lang="en-US" sz="1400" b="1" u="sng" smtClean="0">
                <a:latin typeface="Arial" pitchFamily="34" charset="0"/>
                <a:cs typeface="Arial" pitchFamily="34" charset="0"/>
              </a:rPr>
              <a:t>Reference: </a:t>
            </a:r>
          </a:p>
          <a:p>
            <a:r>
              <a:rPr lang="en-US" sz="1200" smtClean="0">
                <a:latin typeface="Arial" pitchFamily="34" charset="0"/>
                <a:cs typeface="Arial" pitchFamily="34" charset="0"/>
                <a:hlinkClick r:id="rId2"/>
              </a:rPr>
              <a:t>INTREP VIS B-001 Generic Ground Force Structure v1.0</a:t>
            </a:r>
            <a:endParaRPr lang="en-US" sz="1200">
              <a:latin typeface="Arial" pitchFamily="34" charset="0"/>
              <a:cs typeface="Arial" pitchFamily="34" charset="0"/>
            </a:endParaRPr>
          </a:p>
        </p:txBody>
      </p:sp>
      <p:sp>
        <p:nvSpPr>
          <p:cNvPr id="20" name="TekstSylinder 19"/>
          <p:cNvSpPr txBox="1"/>
          <p:nvPr/>
        </p:nvSpPr>
        <p:spPr>
          <a:xfrm>
            <a:off x="4500562" y="1142990"/>
            <a:ext cx="4463926" cy="4247317"/>
          </a:xfrm>
          <a:prstGeom prst="rect">
            <a:avLst/>
          </a:prstGeom>
          <a:noFill/>
        </p:spPr>
        <p:txBody>
          <a:bodyPr wrap="square" rtlCol="0">
            <a:spAutoFit/>
          </a:bodyPr>
          <a:lstStyle/>
          <a:p>
            <a:r>
              <a:rPr lang="en-US" sz="1400" b="1" u="sng" smtClean="0">
                <a:latin typeface="Arial" pitchFamily="34" charset="0"/>
                <a:cs typeface="Arial" pitchFamily="34" charset="0"/>
              </a:rPr>
              <a:t>Content:</a:t>
            </a:r>
          </a:p>
          <a:p>
            <a:r>
              <a:rPr lang="en-US" sz="1400" smtClean="0">
                <a:latin typeface="Arial" pitchFamily="34" charset="0"/>
                <a:cs typeface="Arial" pitchFamily="34" charset="0"/>
                <a:hlinkClick r:id="rId3" action="ppaction://hlinksldjump"/>
              </a:rPr>
              <a:t>Part 1: General IADS information</a:t>
            </a:r>
            <a:endParaRPr lang="en-US" sz="1400" smtClean="0">
              <a:latin typeface="Arial" pitchFamily="34" charset="0"/>
              <a:cs typeface="Arial" pitchFamily="34" charset="0"/>
            </a:endParaRPr>
          </a:p>
          <a:p>
            <a:r>
              <a:rPr lang="en-US" sz="1200" smtClean="0">
                <a:latin typeface="Arial" pitchFamily="34" charset="0"/>
                <a:cs typeface="Arial" pitchFamily="34" charset="0"/>
                <a:hlinkClick r:id="rId4" action="ppaction://hlinksldjump"/>
              </a:rPr>
              <a:t>IADS</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5" action="ppaction://hlinksldjump"/>
              </a:rPr>
              <a:t>Command Centre</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6" action="ppaction://hlinksldjump"/>
              </a:rPr>
              <a:t>SAM Site</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7" action="ppaction://hlinksldjump"/>
              </a:rPr>
              <a:t>Early Warning Radar</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8" action="ppaction://hlinksldjump"/>
              </a:rPr>
              <a:t>Connection node</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9" action="ppaction://hlinksldjump"/>
              </a:rPr>
              <a:t>Power supply</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0" action="ppaction://hlinksldjump"/>
              </a:rPr>
              <a:t>AWACS</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1" action="ppaction://hlinksldjump"/>
              </a:rPr>
              <a:t>Air Defense Fighters</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2" action="ppaction://hlinksldjump"/>
              </a:rPr>
              <a:t>IADS Tactics</a:t>
            </a:r>
            <a:endParaRPr lang="en-US" sz="1200" smtClean="0">
              <a:latin typeface="Arial" pitchFamily="34" charset="0"/>
              <a:cs typeface="Arial" pitchFamily="34" charset="0"/>
            </a:endParaRPr>
          </a:p>
          <a:p>
            <a:endParaRPr lang="en-US" sz="1200" smtClean="0">
              <a:latin typeface="Arial" pitchFamily="34" charset="0"/>
              <a:cs typeface="Arial" pitchFamily="34" charset="0"/>
            </a:endParaRPr>
          </a:p>
          <a:p>
            <a:r>
              <a:rPr lang="en-US" sz="1400" smtClean="0">
                <a:latin typeface="Arial" pitchFamily="34" charset="0"/>
                <a:cs typeface="Arial" pitchFamily="34" charset="0"/>
                <a:hlinkClick r:id="rId13" action="ppaction://hlinksldjump"/>
              </a:rPr>
              <a:t>Part 2: Syrian IADS</a:t>
            </a:r>
            <a:endParaRPr lang="en-US" sz="1400" smtClean="0">
              <a:latin typeface="Arial" pitchFamily="34" charset="0"/>
              <a:cs typeface="Arial" pitchFamily="34" charset="0"/>
            </a:endParaRPr>
          </a:p>
          <a:p>
            <a:r>
              <a:rPr lang="en-US" sz="1200" smtClean="0">
                <a:latin typeface="Arial" pitchFamily="34" charset="0"/>
                <a:cs typeface="Arial" pitchFamily="34" charset="0"/>
                <a:hlinkClick r:id="rId14" action="ppaction://hlinksldjump"/>
              </a:rPr>
              <a:t>Syrian IADS organization</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5" action="ppaction://hlinksldjump"/>
              </a:rPr>
              <a:t>Syrian ADF sector South</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6" action="ppaction://hlinksldjump"/>
              </a:rPr>
              <a:t>Syrian ADF sector West</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7" action="ppaction://hlinksldjump"/>
              </a:rPr>
              <a:t>Syrian ADF sector East</a:t>
            </a:r>
            <a:endParaRPr lang="en-US" sz="1200" smtClean="0">
              <a:latin typeface="Arial" pitchFamily="34" charset="0"/>
              <a:cs typeface="Arial" pitchFamily="34" charset="0"/>
            </a:endParaRPr>
          </a:p>
          <a:p>
            <a:endParaRPr lang="en-US" sz="1400" smtClean="0">
              <a:latin typeface="Arial" pitchFamily="34" charset="0"/>
              <a:cs typeface="Arial" pitchFamily="34" charset="0"/>
            </a:endParaRPr>
          </a:p>
          <a:p>
            <a:endParaRPr lang="en-US" sz="1400" smtClean="0">
              <a:latin typeface="Arial" pitchFamily="34" charset="0"/>
              <a:cs typeface="Arial" pitchFamily="34" charset="0"/>
            </a:endParaRPr>
          </a:p>
          <a:p>
            <a:endParaRPr lang="en-US" sz="1400" smtClean="0">
              <a:latin typeface="Arial" pitchFamily="34" charset="0"/>
              <a:cs typeface="Arial" pitchFamily="34" charset="0"/>
            </a:endParaRPr>
          </a:p>
          <a:p>
            <a:endParaRPr lang="en-US" sz="140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1: </a:t>
            </a:r>
            <a:br>
              <a:rPr lang="en-US" sz="4800" dirty="0" smtClean="0"/>
            </a:br>
            <a:r>
              <a:rPr lang="en-US" sz="4800" dirty="0" smtClean="0"/>
              <a:t>GENERAL IADS INFORMATION</a:t>
            </a:r>
            <a:endParaRPr lang="en-US" sz="4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Defense 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Defense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Air Defense Command 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Command Centre</a:t>
            </a:r>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Air Defense Command 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COMMAND CENTRE (ADCC)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air defense command centre coordinates all parts of the IADS and make sure to give orders and information to the relevant participants.</a:t>
            </a:r>
          </a:p>
          <a:p>
            <a:endParaRPr lang="en-US" sz="1200" dirty="0" smtClean="0"/>
          </a:p>
          <a:p>
            <a:r>
              <a:rPr lang="en-US" sz="1200" dirty="0" smtClean="0"/>
              <a:t>The air defense command centre is powered by a primary power source and a backup power source. </a:t>
            </a:r>
          </a:p>
          <a:p>
            <a:r>
              <a:rPr lang="en-US" sz="1200" dirty="0" smtClean="0"/>
              <a:t>By attacking and destroying the power sources the air defense command centre is unable to function.</a:t>
            </a:r>
          </a:p>
          <a:p>
            <a:endParaRPr lang="en-US" sz="1200" dirty="0" smtClean="0"/>
          </a:p>
          <a:p>
            <a:r>
              <a:rPr lang="en-US" sz="1200" dirty="0" smtClean="0"/>
              <a:t>Often the air defense command centre also will have a backup command centre that takes its function if the primary command center is destroyed. The backup command center will have its own power sources to function.</a:t>
            </a:r>
          </a:p>
          <a:p>
            <a:endParaRPr lang="en-US" sz="1200" dirty="0" smtClean="0"/>
          </a:p>
          <a:p>
            <a:r>
              <a:rPr lang="en-US" sz="1200" dirty="0" smtClean="0"/>
              <a:t>The air defense command 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COMMAND CENTER (SCC)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 air defense sector is controlled. All SAMs and EWRs in a region will be connected to the sector command center.</a:t>
            </a:r>
          </a:p>
          <a:p>
            <a:endParaRPr lang="en-US" sz="1200" dirty="0" smtClean="0"/>
          </a:p>
          <a:p>
            <a:r>
              <a:rPr lang="en-US" sz="1200" dirty="0" smtClean="0"/>
              <a:t>The air defense sector will also be supported by the overall IADS resources such as other EWRs, AWACS, air defense fighters flying CAP or interceptors on ground alert.</a:t>
            </a:r>
          </a:p>
          <a:p>
            <a:endParaRPr lang="en-US" sz="1200" dirty="0" smtClean="0"/>
          </a:p>
          <a:p>
            <a:r>
              <a:rPr lang="en-US" sz="1200" dirty="0" smtClean="0"/>
              <a:t>If the sector command center is destroyed, the sector will be cut off from other IADS resources, some SAMs may then be off permanently (they are not aware that the sector 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 sector command 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being 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may require minimum one power source to operate. Some elements may also have a backup power source 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the primary threat to aircraft and helicopters.</a:t>
            </a:r>
          </a:p>
          <a:p>
            <a:r>
              <a:rPr lang="en-US" sz="1200" dirty="0" smtClean="0"/>
              <a:t>SAM units are explained in </a:t>
            </a:r>
            <a:r>
              <a:rPr lang="en-US" sz="1200" dirty="0" smtClean="0">
                <a:hlinkClick r:id="rId2"/>
              </a:rPr>
              <a:t>INTREP VIS B-001 Generic Ground Force Structure v1.0</a:t>
            </a:r>
            <a:r>
              <a:rPr lang="en-US" sz="1200" dirty="0" smtClean="0"/>
              <a:t>, pages 46-57.</a:t>
            </a:r>
          </a:p>
          <a:p>
            <a:r>
              <a:rPr lang="en-US" sz="1200" dirty="0" smtClean="0"/>
              <a:t>IADS will normally consist of multiple systems complementing each other. The larger systems (SA-5, SA-10, SA-2, SA-11, SA-6) can be protected by point defense systems such as the Air Defense Forces Battalions/Batteries and Platoons.</a:t>
            </a:r>
          </a:p>
          <a:p>
            <a:endParaRPr lang="en-US" sz="1200" dirty="0" smtClean="0"/>
          </a:p>
          <a:p>
            <a:r>
              <a:rPr lang="en-US" sz="1200" dirty="0" smtClean="0"/>
              <a:t>Mobile SAMs in the IADS will move regularly. SAMs will stay silent (dark= avoid emitting with their radars) as long as possible to avoid being 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fontScale="92500" lnSpcReduction="10000"/>
          </a:bodyPr>
          <a:lstStyle/>
          <a:p>
            <a:r>
              <a:rPr lang="en-US" sz="1200" b="1" u="sng" dirty="0" smtClean="0"/>
              <a:t>IADS SAMs static </a:t>
            </a:r>
            <a:r>
              <a:rPr lang="en-US" sz="1200" b="1" u="sng" dirty="0" err="1" smtClean="0"/>
              <a:t>vs</a:t>
            </a:r>
            <a:r>
              <a:rPr lang="en-US" sz="1200" b="1" u="sng" dirty="0" smtClean="0"/>
              <a:t> mobile</a:t>
            </a:r>
          </a:p>
          <a:p>
            <a:r>
              <a:rPr lang="en-US" sz="1200" b="1" dirty="0" smtClean="0"/>
              <a:t>SA-11: </a:t>
            </a:r>
            <a:r>
              <a:rPr lang="en-US" sz="1200" dirty="0" smtClean="0"/>
              <a:t>Mobile</a:t>
            </a:r>
          </a:p>
          <a:p>
            <a:r>
              <a:rPr lang="en-US" sz="1200" b="1" dirty="0" smtClean="0"/>
              <a:t>SA-10: </a:t>
            </a:r>
            <a:r>
              <a:rPr lang="en-US" sz="1200" dirty="0" smtClean="0"/>
              <a:t>Mobile</a:t>
            </a:r>
          </a:p>
          <a:p>
            <a:r>
              <a:rPr lang="en-US" sz="1200" b="1" dirty="0" smtClean="0"/>
              <a:t>SA-6: </a:t>
            </a:r>
            <a:r>
              <a:rPr lang="en-US" sz="1200" dirty="0" smtClean="0"/>
              <a:t>Mobile</a:t>
            </a:r>
          </a:p>
          <a:p>
            <a:r>
              <a:rPr lang="en-US" sz="1200" b="1" dirty="0" smtClean="0"/>
              <a:t>SA-3: </a:t>
            </a:r>
            <a:r>
              <a:rPr lang="en-US" sz="1200" dirty="0" smtClean="0"/>
              <a:t>Semi static</a:t>
            </a:r>
          </a:p>
          <a:p>
            <a:r>
              <a:rPr lang="en-US" sz="1200" b="1" dirty="0" smtClean="0"/>
              <a:t>SA-2: </a:t>
            </a:r>
            <a:r>
              <a:rPr lang="en-US" sz="1200" dirty="0" smtClean="0"/>
              <a:t>Semi static</a:t>
            </a:r>
          </a:p>
          <a:p>
            <a:r>
              <a:rPr lang="en-US" sz="1200" b="1" dirty="0" smtClean="0"/>
              <a:t>SA-5: </a:t>
            </a:r>
            <a:r>
              <a:rPr lang="en-US" sz="1200" dirty="0" smtClean="0"/>
              <a:t>Semi static</a:t>
            </a:r>
          </a:p>
          <a:p>
            <a:endParaRPr lang="en-US" sz="1200" dirty="0" smtClean="0"/>
          </a:p>
          <a:p>
            <a:r>
              <a:rPr lang="en-US" sz="1200" b="1" dirty="0" smtClean="0"/>
              <a:t>Semi static: </a:t>
            </a:r>
          </a:p>
          <a:p>
            <a:r>
              <a:rPr lang="en-US" sz="1200" dirty="0" smtClean="0"/>
              <a:t>Launchers are static but the SAM system can be moved if required due to shifting priorities of the IADS commander. This will likely be picked up by intelligence sources, and will take some time to complete.</a:t>
            </a:r>
          </a:p>
          <a:p>
            <a:endParaRPr lang="en-US" sz="1200" dirty="0" smtClean="0"/>
          </a:p>
          <a:p>
            <a:r>
              <a:rPr lang="en-US" sz="1200" b="1" dirty="0" smtClean="0"/>
              <a:t>Mobile:</a:t>
            </a:r>
          </a:p>
          <a:p>
            <a:r>
              <a:rPr lang="en-US" sz="1200" dirty="0" smtClean="0"/>
              <a:t>SAMs as a part of the IADS are given a area to protect, and will stay fairly static to be able to cover this area. But the radar and the launchers will be moving around, in order not to stay in the same location for prolonged period of times (more then 24 hours). The movement can vary from a few meters to kilometers. The intention is to avoid </a:t>
            </a:r>
            <a:r>
              <a:rPr lang="en-US" sz="1200" dirty="0" err="1" smtClean="0"/>
              <a:t>beeing</a:t>
            </a:r>
            <a:r>
              <a:rPr lang="en-US" sz="1200" dirty="0" smtClean="0"/>
              <a:t> targeted by weapons that is launched at coordinates.</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6378</TotalTime>
  <Words>2880</Words>
  <Application>Microsoft Office PowerPoint</Application>
  <PresentationFormat>Skjermfremvisning (16:9)</PresentationFormat>
  <Paragraphs>544</Paragraphs>
  <Slides>20</Slides>
  <Notes>1</Notes>
  <HiddenSlides>1</HiddenSlides>
  <MMClips>0</MMClips>
  <ScaleCrop>false</ScaleCrop>
  <HeadingPairs>
    <vt:vector size="4" baseType="variant">
      <vt:variant>
        <vt:lpstr>Tema</vt:lpstr>
      </vt:variant>
      <vt:variant>
        <vt:i4>1</vt:i4>
      </vt:variant>
      <vt:variant>
        <vt:lpstr>Lysbildetitler</vt:lpstr>
      </vt:variant>
      <vt:variant>
        <vt:i4>20</vt:i4>
      </vt:variant>
    </vt:vector>
  </HeadingPairs>
  <TitlesOfParts>
    <vt:vector size="21" baseType="lpstr">
      <vt:lpstr>Kontortema</vt:lpstr>
      <vt:lpstr>Lysbilde 1</vt:lpstr>
      <vt:lpstr>INTRODUCTION</vt:lpstr>
      <vt:lpstr>PART 1:  GENERAL IADS INFORMATION</vt:lpstr>
      <vt:lpstr>Integrated Air Defense System (IADS)</vt:lpstr>
      <vt:lpstr>AIR DEFENSE COMMAND CENTRE (ADCC)</vt:lpstr>
      <vt:lpstr>SECTOR COMMAND CENTER (SCC)</vt:lpstr>
      <vt:lpstr>EARLY WARNING RADAR (EWR)</vt:lpstr>
      <vt:lpstr>POWER SOURCE</vt:lpstr>
      <vt:lpstr>SAM SITE</vt:lpstr>
      <vt:lpstr>POINT DEFENSE</vt:lpstr>
      <vt:lpstr>AWACS</vt:lpstr>
      <vt:lpstr>AIR DEFENSE FIGHTERS</vt:lpstr>
      <vt:lpstr>IADS TACTICS</vt:lpstr>
      <vt:lpstr>PART 2: Syrian IADS</vt:lpstr>
      <vt:lpstr>SYRIAN IADS ORGANIZATION</vt:lpstr>
      <vt:lpstr>SYR ADF SECTOR SOUTH</vt:lpstr>
      <vt:lpstr>SYR ADF SECTOR WEST</vt:lpstr>
      <vt:lpstr>SYR ADF SECTOR EAST</vt:lpstr>
      <vt:lpstr>Known Syrian static SAMs</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VIS OPAR-002</dc:title>
  <dc:creator>132nd Virtual Wing;VIS</dc:creator>
  <cp:keywords>INTREP VIS OPAR-001 - Syrian ground combat tactics</cp:keywords>
  <cp:lastModifiedBy>Neck</cp:lastModifiedBy>
  <cp:revision>447</cp:revision>
  <dcterms:created xsi:type="dcterms:W3CDTF">2019-03-12T22:01:00Z</dcterms:created>
  <dcterms:modified xsi:type="dcterms:W3CDTF">2021-11-17T17:30:07Z</dcterms:modified>
</cp:coreProperties>
</file>